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5" r:id="rId3"/>
    <p:sldId id="282" r:id="rId4"/>
    <p:sldId id="288" r:id="rId5"/>
    <p:sldId id="289" r:id="rId6"/>
    <p:sldId id="285" r:id="rId7"/>
    <p:sldId id="274" r:id="rId8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4A566-0E24-44F1-BB02-BA32AA58023D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95C60-44DE-48CA-A956-1A5945C58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62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F2D0F-AFC4-48FE-A502-3AC6AC36798D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3F5CE-000C-4789-B67F-EC14E51D8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5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00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02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3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6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0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7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8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9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8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1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2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1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0857-7404-4FFB-A01D-23081DF949B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81E37-B051-4122-BC4D-CF2B40D1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6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658297" y="2678808"/>
            <a:ext cx="8305399" cy="426082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latin typeface="Arial" pitchFamily="34" charset="0"/>
                <a:ea typeface="ＭＳ Ｐゴシック" pitchFamily="34" charset="-128"/>
              </a:rPr>
              <a:t>Introduction to Autonomous System Numbers (ASN)</a:t>
            </a:r>
            <a:endParaRPr lang="en-US" sz="2000" b="1" dirty="0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078" y="6000750"/>
            <a:ext cx="1885950" cy="8572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760631" cy="17111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477" y="0"/>
            <a:ext cx="4622147" cy="17064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869" y="1"/>
            <a:ext cx="3737608" cy="171610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40112" y="2530710"/>
            <a:ext cx="12054625" cy="766930"/>
            <a:chOff x="0" y="1401103"/>
            <a:chExt cx="9144000" cy="766930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0" y="1401103"/>
              <a:ext cx="9144000" cy="2729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0" y="2140738"/>
              <a:ext cx="9144000" cy="2729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itle 3"/>
          <p:cNvSpPr txBox="1">
            <a:spLocks/>
          </p:cNvSpPr>
          <p:nvPr/>
        </p:nvSpPr>
        <p:spPr>
          <a:xfrm>
            <a:off x="7798160" y="3382252"/>
            <a:ext cx="2968578" cy="4260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smtClean="0">
                <a:latin typeface="Arial" pitchFamily="34" charset="0"/>
                <a:ea typeface="ＭＳ Ｐゴシック" pitchFamily="34" charset="-128"/>
              </a:rPr>
              <a:t>Gateway Operations </a:t>
            </a:r>
          </a:p>
        </p:txBody>
      </p:sp>
    </p:spTree>
    <p:extLst>
      <p:ext uri="{BB962C8B-B14F-4D97-AF65-F5344CB8AC3E}">
        <p14:creationId xmlns:p14="http://schemas.microsoft.com/office/powerpoint/2010/main" val="27039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362" y="5893599"/>
            <a:ext cx="1885950" cy="85725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68687" y="667007"/>
            <a:ext cx="12054625" cy="2729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itle 3"/>
          <p:cNvSpPr txBox="1">
            <a:spLocks/>
          </p:cNvSpPr>
          <p:nvPr/>
        </p:nvSpPr>
        <p:spPr>
          <a:xfrm>
            <a:off x="244697" y="90151"/>
            <a:ext cx="9478851" cy="5510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What is an Autonomous System  Number?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47730" y="978794"/>
            <a:ext cx="11165983" cy="3593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Autonomous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System Numbers (ASNs) are  globally unique identifiers for IP networks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ASNs are allocated to each Autonomous  System (AS) for use in BGP routing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 numbers are important because the ASN  uniquely identifies each network on the Internet</a:t>
            </a: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69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362" y="5893599"/>
            <a:ext cx="1885950" cy="85725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68687" y="667007"/>
            <a:ext cx="12054625" cy="2729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itle 3"/>
          <p:cNvSpPr txBox="1">
            <a:spLocks/>
          </p:cNvSpPr>
          <p:nvPr/>
        </p:nvSpPr>
        <p:spPr>
          <a:xfrm>
            <a:off x="244698" y="90152"/>
            <a:ext cx="10496282" cy="426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Arial" pitchFamily="34" charset="0"/>
                <a:ea typeface="ＭＳ Ｐゴシック" pitchFamily="34" charset="-128"/>
              </a:rPr>
              <a:t>When Do I Need An ASN?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44699" y="965916"/>
            <a:ext cx="10895526" cy="3902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ASN is needed if you have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Multi-homed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network to different providers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Routing policy different to external peers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 For more information please refer to RFC1930:  Guidelines for creation, selection and registration of  an Autonomous System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5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362" y="5893599"/>
            <a:ext cx="1885950" cy="85725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68687" y="667007"/>
            <a:ext cx="12054625" cy="2729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itle 3"/>
          <p:cNvSpPr txBox="1">
            <a:spLocks/>
          </p:cNvSpPr>
          <p:nvPr/>
        </p:nvSpPr>
        <p:spPr>
          <a:xfrm>
            <a:off x="244698" y="90152"/>
            <a:ext cx="10496282" cy="426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spc="-5" dirty="0">
                <a:latin typeface="Arial"/>
                <a:cs typeface="Arial"/>
              </a:rPr>
              <a:t>Representation Of Routing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spc="-5" dirty="0">
                <a:latin typeface="Arial"/>
                <a:cs typeface="Arial"/>
              </a:rPr>
              <a:t>Policy</a:t>
            </a:r>
            <a:endParaRPr lang="en-US" sz="2400" b="1" dirty="0">
              <a:latin typeface="Arial"/>
              <a:cs typeface="Arial"/>
            </a:endParaRPr>
          </a:p>
        </p:txBody>
      </p:sp>
      <p:sp>
        <p:nvSpPr>
          <p:cNvPr id="6" name="object 61"/>
          <p:cNvSpPr txBox="1"/>
          <p:nvPr/>
        </p:nvSpPr>
        <p:spPr>
          <a:xfrm>
            <a:off x="414149" y="975340"/>
            <a:ext cx="415607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>
              <a:lnSpc>
                <a:spcPct val="100000"/>
              </a:lnSpc>
            </a:pPr>
            <a:r>
              <a:rPr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Routing </a:t>
            </a:r>
            <a:r>
              <a:rPr b="1" spc="-5" dirty="0">
                <a:latin typeface="Arial" panose="020B0604020202020204" pitchFamily="34" charset="0"/>
                <a:cs typeface="Arial" panose="020B0604020202020204" pitchFamily="34" charset="0"/>
              </a:rPr>
              <a:t>and packet</a:t>
            </a:r>
            <a:r>
              <a:rPr b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5" dirty="0">
                <a:latin typeface="Arial" panose="020B0604020202020204" pitchFamily="34" charset="0"/>
                <a:cs typeface="Arial" panose="020B0604020202020204" pitchFamily="34" charset="0"/>
              </a:rPr>
              <a:t>flows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63"/>
          <p:cNvSpPr/>
          <p:nvPr/>
        </p:nvSpPr>
        <p:spPr>
          <a:xfrm>
            <a:off x="1985907" y="2175405"/>
            <a:ext cx="1469579" cy="11194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 dirty="0"/>
          </a:p>
        </p:txBody>
      </p:sp>
      <p:sp>
        <p:nvSpPr>
          <p:cNvPr id="31" name="object 84"/>
          <p:cNvSpPr txBox="1"/>
          <p:nvPr/>
        </p:nvSpPr>
        <p:spPr>
          <a:xfrm>
            <a:off x="2147994" y="1715374"/>
            <a:ext cx="1770144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latin typeface="Arial"/>
                <a:cs typeface="Arial"/>
              </a:rPr>
              <a:t>announces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3" name="object 86"/>
          <p:cNvSpPr txBox="1"/>
          <p:nvPr/>
        </p:nvSpPr>
        <p:spPr>
          <a:xfrm>
            <a:off x="6069558" y="1715374"/>
            <a:ext cx="1554927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Arial"/>
                <a:cs typeface="Arial"/>
              </a:rPr>
              <a:t>acce</a:t>
            </a:r>
            <a:r>
              <a:rPr sz="1600" b="1" spc="-10" dirty="0">
                <a:latin typeface="Arial"/>
                <a:cs typeface="Arial"/>
              </a:rPr>
              <a:t>p</a:t>
            </a:r>
            <a:r>
              <a:rPr sz="1600" b="1" spc="-5" dirty="0">
                <a:latin typeface="Arial"/>
                <a:cs typeface="Arial"/>
              </a:rPr>
              <a:t>ts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5" name="object 63"/>
          <p:cNvSpPr/>
          <p:nvPr/>
        </p:nvSpPr>
        <p:spPr>
          <a:xfrm>
            <a:off x="5893792" y="2174465"/>
            <a:ext cx="1469579" cy="11194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36" name="object 84"/>
          <p:cNvSpPr txBox="1"/>
          <p:nvPr/>
        </p:nvSpPr>
        <p:spPr>
          <a:xfrm>
            <a:off x="6069558" y="3376114"/>
            <a:ext cx="1730693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latin typeface="Arial"/>
                <a:cs typeface="Arial"/>
              </a:rPr>
              <a:t>announces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7" name="object 86"/>
          <p:cNvSpPr txBox="1"/>
          <p:nvPr/>
        </p:nvSpPr>
        <p:spPr>
          <a:xfrm>
            <a:off x="2255602" y="3376115"/>
            <a:ext cx="1554927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Arial"/>
                <a:cs typeface="Arial"/>
              </a:rPr>
              <a:t>acce</a:t>
            </a:r>
            <a:r>
              <a:rPr sz="1600" b="1" spc="-10" dirty="0">
                <a:latin typeface="Arial"/>
                <a:cs typeface="Arial"/>
              </a:rPr>
              <a:t>p</a:t>
            </a:r>
            <a:r>
              <a:rPr sz="1600" b="1" spc="-5" dirty="0">
                <a:latin typeface="Arial"/>
                <a:cs typeface="Arial"/>
              </a:rPr>
              <a:t>ts</a:t>
            </a:r>
            <a:endParaRPr sz="1600" dirty="0">
              <a:latin typeface="Arial"/>
              <a:cs typeface="Arial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96992" y="2305317"/>
            <a:ext cx="277256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3455486" y="2605417"/>
            <a:ext cx="2438306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455486" y="2884866"/>
            <a:ext cx="243830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3296992" y="3193961"/>
            <a:ext cx="277256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074332" y="1947005"/>
            <a:ext cx="1384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Packet Flow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074332" y="2537187"/>
            <a:ext cx="1384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Traffic Flow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072039" y="3183902"/>
            <a:ext cx="1384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Packet Flow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369713" y="2605417"/>
            <a:ext cx="79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AS 1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28774" y="2561884"/>
            <a:ext cx="79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AS 2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530768" y="4082605"/>
            <a:ext cx="7269483" cy="2498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lang="en-US" b="1" spc="-5" dirty="0">
                <a:solidFill>
                  <a:srgbClr val="141313"/>
                </a:solidFill>
                <a:latin typeface="Arial"/>
                <a:cs typeface="Arial"/>
              </a:rPr>
              <a:t>For AS1 and AS2 networks to</a:t>
            </a:r>
            <a:r>
              <a:rPr lang="en-US" b="1" spc="-70" dirty="0">
                <a:solidFill>
                  <a:srgbClr val="141313"/>
                </a:solidFill>
                <a:latin typeface="Arial"/>
                <a:cs typeface="Arial"/>
              </a:rPr>
              <a:t> </a:t>
            </a:r>
            <a:r>
              <a:rPr lang="en-US" b="1" spc="-5" dirty="0">
                <a:solidFill>
                  <a:srgbClr val="141313"/>
                </a:solidFill>
                <a:latin typeface="Arial"/>
                <a:cs typeface="Arial"/>
              </a:rPr>
              <a:t>communicate</a:t>
            </a:r>
            <a:endParaRPr lang="en-US" dirty="0">
              <a:latin typeface="Arial"/>
              <a:cs typeface="Arial"/>
            </a:endParaRPr>
          </a:p>
          <a:p>
            <a:pPr marL="626110" indent="-156845">
              <a:lnSpc>
                <a:spcPct val="150000"/>
              </a:lnSpc>
              <a:spcBef>
                <a:spcPts val="110"/>
              </a:spcBef>
              <a:buSzPct val="109090"/>
              <a:buChar char="•"/>
              <a:tabLst>
                <a:tab pos="626745" algn="l"/>
              </a:tabLst>
            </a:pPr>
            <a:r>
              <a:rPr lang="en-US" spc="-5" dirty="0">
                <a:solidFill>
                  <a:srgbClr val="141313"/>
                </a:solidFill>
                <a:latin typeface="Arial"/>
                <a:cs typeface="Arial"/>
              </a:rPr>
              <a:t>AS1 must announce to</a:t>
            </a:r>
            <a:r>
              <a:rPr lang="en-US" spc="-60" dirty="0">
                <a:solidFill>
                  <a:srgbClr val="141313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rgbClr val="141313"/>
                </a:solidFill>
                <a:latin typeface="Arial"/>
                <a:cs typeface="Arial"/>
              </a:rPr>
              <a:t>AS2</a:t>
            </a:r>
            <a:endParaRPr lang="en-US" dirty="0">
              <a:latin typeface="Arial"/>
              <a:cs typeface="Arial"/>
            </a:endParaRPr>
          </a:p>
          <a:p>
            <a:pPr marL="614680" indent="-145415">
              <a:lnSpc>
                <a:spcPct val="150000"/>
              </a:lnSpc>
              <a:spcBef>
                <a:spcPts val="30"/>
              </a:spcBef>
              <a:buChar char="•"/>
              <a:tabLst>
                <a:tab pos="615315" algn="l"/>
              </a:tabLst>
            </a:pPr>
            <a:r>
              <a:rPr lang="en-US" spc="-5" dirty="0">
                <a:solidFill>
                  <a:srgbClr val="141313"/>
                </a:solidFill>
                <a:latin typeface="Arial"/>
                <a:cs typeface="Arial"/>
              </a:rPr>
              <a:t>AS2 must accept from</a:t>
            </a:r>
            <a:r>
              <a:rPr lang="en-US" spc="-65" dirty="0">
                <a:solidFill>
                  <a:srgbClr val="141313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rgbClr val="141313"/>
                </a:solidFill>
                <a:latin typeface="Arial"/>
                <a:cs typeface="Arial"/>
              </a:rPr>
              <a:t>AS1</a:t>
            </a:r>
            <a:endParaRPr lang="en-US" dirty="0">
              <a:latin typeface="Arial"/>
              <a:cs typeface="Arial"/>
            </a:endParaRPr>
          </a:p>
          <a:p>
            <a:pPr marL="614680" indent="-145415">
              <a:lnSpc>
                <a:spcPct val="150000"/>
              </a:lnSpc>
              <a:buChar char="•"/>
              <a:tabLst>
                <a:tab pos="615315" algn="l"/>
              </a:tabLst>
            </a:pPr>
            <a:r>
              <a:rPr lang="en-US" spc="-5" dirty="0">
                <a:solidFill>
                  <a:srgbClr val="141313"/>
                </a:solidFill>
                <a:latin typeface="Arial"/>
                <a:cs typeface="Arial"/>
              </a:rPr>
              <a:t>AS2 must announce to</a:t>
            </a:r>
            <a:r>
              <a:rPr lang="en-US" spc="-60" dirty="0">
                <a:solidFill>
                  <a:srgbClr val="141313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rgbClr val="141313"/>
                </a:solidFill>
                <a:latin typeface="Arial"/>
                <a:cs typeface="Arial"/>
              </a:rPr>
              <a:t>AS1</a:t>
            </a:r>
            <a:endParaRPr lang="en-US" dirty="0">
              <a:latin typeface="Arial"/>
              <a:cs typeface="Arial"/>
            </a:endParaRPr>
          </a:p>
          <a:p>
            <a:pPr marL="614680" indent="-145415">
              <a:lnSpc>
                <a:spcPct val="150000"/>
              </a:lnSpc>
              <a:buChar char="•"/>
              <a:tabLst>
                <a:tab pos="615315" algn="l"/>
              </a:tabLst>
            </a:pPr>
            <a:r>
              <a:rPr lang="en-US" spc="-5" dirty="0">
                <a:solidFill>
                  <a:srgbClr val="141313"/>
                </a:solidFill>
                <a:latin typeface="Arial"/>
                <a:cs typeface="Arial"/>
              </a:rPr>
              <a:t>AS1 must accept from</a:t>
            </a:r>
            <a:r>
              <a:rPr lang="en-US" spc="-65" dirty="0">
                <a:solidFill>
                  <a:srgbClr val="141313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rgbClr val="141313"/>
                </a:solidFill>
                <a:latin typeface="Arial"/>
                <a:cs typeface="Arial"/>
              </a:rPr>
              <a:t>AS2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142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362" y="5893599"/>
            <a:ext cx="1885950" cy="85725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68687" y="667007"/>
            <a:ext cx="12054625" cy="2729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itle 3"/>
          <p:cNvSpPr txBox="1">
            <a:spLocks/>
          </p:cNvSpPr>
          <p:nvPr/>
        </p:nvSpPr>
        <p:spPr>
          <a:xfrm>
            <a:off x="244698" y="90152"/>
            <a:ext cx="10496282" cy="426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AS Number Representation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0759" y="1118449"/>
            <a:ext cx="10895526" cy="38215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2-byte only AS number range 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65535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4-byte only AS number range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AS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PLAIN: 65,536 - 4,294,967,295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AS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DOT: 1.0 -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65535.65535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APNIC region uses the AS PLAIN style of  numbering</a:t>
            </a:r>
          </a:p>
        </p:txBody>
      </p:sp>
    </p:spTree>
    <p:extLst>
      <p:ext uri="{BB962C8B-B14F-4D97-AF65-F5344CB8AC3E}">
        <p14:creationId xmlns:p14="http://schemas.microsoft.com/office/powerpoint/2010/main" val="151551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078" y="6000750"/>
            <a:ext cx="1885950" cy="857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992" y="1365161"/>
            <a:ext cx="5795494" cy="408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63824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078" y="6000750"/>
            <a:ext cx="1885950" cy="857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817" y="2090536"/>
            <a:ext cx="381000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0830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5149</TotalTime>
  <Words>162</Words>
  <Application>Microsoft Office PowerPoint</Application>
  <PresentationFormat>Widescreen</PresentationFormat>
  <Paragraphs>37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Office Theme</vt:lpstr>
      <vt:lpstr>Introduction to Autonomous System Numbers (ASN)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Samiul</dc:creator>
  <cp:lastModifiedBy>Mahdi Imtiaz Hossain/Gateway Operations SCL</cp:lastModifiedBy>
  <cp:revision>274</cp:revision>
  <cp:lastPrinted>2017-09-10T11:14:51Z</cp:lastPrinted>
  <dcterms:created xsi:type="dcterms:W3CDTF">2017-09-09T20:56:25Z</dcterms:created>
  <dcterms:modified xsi:type="dcterms:W3CDTF">2020-02-18T07:11:58Z</dcterms:modified>
</cp:coreProperties>
</file>