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5" r:id="rId3"/>
    <p:sldId id="290" r:id="rId4"/>
    <p:sldId id="282" r:id="rId5"/>
    <p:sldId id="288" r:id="rId6"/>
    <p:sldId id="289" r:id="rId7"/>
    <p:sldId id="291" r:id="rId8"/>
    <p:sldId id="292" r:id="rId9"/>
    <p:sldId id="285" r:id="rId10"/>
    <p:sldId id="274" r:id="rId11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4A566-0E24-44F1-BB02-BA32AA58023D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95C60-44DE-48CA-A956-1A5945C58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62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F2D0F-AFC4-48FE-A502-3AC6AC36798D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3F5CE-000C-4789-B67F-EC14E51D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5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00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02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3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6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0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7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8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9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8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1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2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1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6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658297" y="2678808"/>
            <a:ext cx="8305399" cy="42608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latin typeface="Arial" pitchFamily="34" charset="0"/>
                <a:ea typeface="ＭＳ Ｐゴシック" pitchFamily="34" charset="-128"/>
              </a:rPr>
              <a:t>Basic Routing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078" y="6000750"/>
            <a:ext cx="1885950" cy="8572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760631" cy="17111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477" y="0"/>
            <a:ext cx="4622147" cy="17064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869" y="1"/>
            <a:ext cx="3737608" cy="171610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40112" y="2530710"/>
            <a:ext cx="12054625" cy="766930"/>
            <a:chOff x="0" y="1401103"/>
            <a:chExt cx="9144000" cy="766930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0" y="1401103"/>
              <a:ext cx="9144000" cy="2729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0" y="2140738"/>
              <a:ext cx="9144000" cy="2729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itle 3"/>
          <p:cNvSpPr txBox="1">
            <a:spLocks/>
          </p:cNvSpPr>
          <p:nvPr/>
        </p:nvSpPr>
        <p:spPr>
          <a:xfrm>
            <a:off x="7798160" y="3382252"/>
            <a:ext cx="2968578" cy="4260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smtClean="0">
                <a:latin typeface="Arial" pitchFamily="34" charset="0"/>
                <a:ea typeface="ＭＳ Ｐゴシック" pitchFamily="34" charset="-128"/>
              </a:rPr>
              <a:t>Gateway Operations </a:t>
            </a:r>
          </a:p>
        </p:txBody>
      </p:sp>
    </p:spTree>
    <p:extLst>
      <p:ext uri="{BB962C8B-B14F-4D97-AF65-F5344CB8AC3E}">
        <p14:creationId xmlns:p14="http://schemas.microsoft.com/office/powerpoint/2010/main" val="27039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078" y="6000750"/>
            <a:ext cx="1885950" cy="857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817" y="2090536"/>
            <a:ext cx="38100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0830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362" y="5893599"/>
            <a:ext cx="1885950" cy="85725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68687" y="667007"/>
            <a:ext cx="12054625" cy="272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itle 3"/>
          <p:cNvSpPr txBox="1">
            <a:spLocks/>
          </p:cNvSpPr>
          <p:nvPr/>
        </p:nvSpPr>
        <p:spPr>
          <a:xfrm>
            <a:off x="244697" y="90151"/>
            <a:ext cx="9478851" cy="5510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Static Routing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44697" y="720061"/>
            <a:ext cx="11775581" cy="54348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Static routing is when you statically configure a router to send traffic for particular destinations in preconfigured directions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AD Value 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Advantage 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Static routing causes very little load on the CPU of the router, and produces no traffic to other routers.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Static routing leaves the network administrator with full control over the routing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behavior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the network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Disadvantage 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Human error: In many cases, static routes are manually configured. This increases the potential for input mistakes. Administrators can make mistakes and mistype in network information, or configure incorrect routing paths by mistake.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Fault tolerance: Static routing is not fault tolerant. This means that when there is a change in the network or a failure occurs between two statically defined devices, traffic will not be re-routed. As a result, the network is unusable until the failure is repaired or the static route is manually reconfigured by an administrator.</a:t>
            </a:r>
          </a:p>
        </p:txBody>
      </p:sp>
    </p:spTree>
    <p:extLst>
      <p:ext uri="{BB962C8B-B14F-4D97-AF65-F5344CB8AC3E}">
        <p14:creationId xmlns:p14="http://schemas.microsoft.com/office/powerpoint/2010/main" val="36386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362" y="5893599"/>
            <a:ext cx="1885950" cy="85725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68687" y="667007"/>
            <a:ext cx="12054625" cy="272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itle 3"/>
          <p:cNvSpPr txBox="1">
            <a:spLocks/>
          </p:cNvSpPr>
          <p:nvPr/>
        </p:nvSpPr>
        <p:spPr>
          <a:xfrm>
            <a:off x="244697" y="90151"/>
            <a:ext cx="9478851" cy="5510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Static Routing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60607" y="901522"/>
            <a:ext cx="5670996" cy="24469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IOS XE : (Router A)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route 172.16.1.0 255.255.255.0 172.16.3.2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60607" y="3886961"/>
            <a:ext cx="5670996" cy="2681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IOS XR : (Router A)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outer static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ddress-family ipv4 unicast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172.16.1.0/24 172.16.3.2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ommit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603" y="2338716"/>
            <a:ext cx="5391902" cy="201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01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362" y="5893599"/>
            <a:ext cx="1885950" cy="85725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68687" y="667007"/>
            <a:ext cx="12054625" cy="272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itle 3"/>
          <p:cNvSpPr txBox="1">
            <a:spLocks/>
          </p:cNvSpPr>
          <p:nvPr/>
        </p:nvSpPr>
        <p:spPr>
          <a:xfrm>
            <a:off x="244698" y="90152"/>
            <a:ext cx="10496282" cy="426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Arial" pitchFamily="34" charset="0"/>
                <a:ea typeface="ＭＳ Ｐゴシック" pitchFamily="34" charset="-128"/>
              </a:rPr>
              <a:t>OSPF (Open Shortest Path First)</a:t>
            </a:r>
            <a:endParaRPr lang="en-US" sz="2400" b="1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44699" y="965916"/>
            <a:ext cx="10895526" cy="3902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Open Shortest Path First (OSPF) is a routing protocol for Internet Protocol (IP) networks. It uses a link state routing (LSR) algorithm and falls into the group of interior gateway protocols (IGPs), operating within a single autonomous system (AS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 Value : 110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5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362" y="5893599"/>
            <a:ext cx="1885950" cy="85725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68687" y="667007"/>
            <a:ext cx="12054625" cy="272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itle 3"/>
          <p:cNvSpPr txBox="1">
            <a:spLocks/>
          </p:cNvSpPr>
          <p:nvPr/>
        </p:nvSpPr>
        <p:spPr>
          <a:xfrm>
            <a:off x="244698" y="90152"/>
            <a:ext cx="10496282" cy="426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Arial" pitchFamily="34" charset="0"/>
                <a:ea typeface="ＭＳ Ｐゴシック" pitchFamily="34" charset="-128"/>
              </a:rPr>
              <a:t>OSPF (Open Shortest Path First)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339142" y="972533"/>
            <a:ext cx="5340441" cy="2551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>
              <a:spcBef>
                <a:spcPts val="100"/>
              </a:spcBef>
            </a:pPr>
            <a:r>
              <a:rPr lang="en-US" dirty="0" smtClean="0">
                <a:latin typeface="Arial"/>
                <a:cs typeface="Arial"/>
              </a:rPr>
              <a:t>IOS XE : (Router 1)</a:t>
            </a:r>
          </a:p>
          <a:p>
            <a:pPr marL="12700">
              <a:spcBef>
                <a:spcPts val="100"/>
              </a:spcBef>
            </a:pPr>
            <a:r>
              <a:rPr lang="en-US" dirty="0" err="1">
                <a:latin typeface="Arial"/>
                <a:cs typeface="Arial"/>
              </a:rPr>
              <a:t>c</a:t>
            </a:r>
            <a:r>
              <a:rPr lang="en-US" dirty="0" err="1" smtClean="0">
                <a:latin typeface="Arial"/>
                <a:cs typeface="Arial"/>
              </a:rPr>
              <a:t>onf</a:t>
            </a:r>
            <a:r>
              <a:rPr lang="en-US" dirty="0" smtClean="0">
                <a:latin typeface="Arial"/>
                <a:cs typeface="Arial"/>
              </a:rPr>
              <a:t> t</a:t>
            </a:r>
          </a:p>
          <a:p>
            <a:pPr marL="12700">
              <a:spcBef>
                <a:spcPts val="100"/>
              </a:spcBef>
            </a:pPr>
            <a:r>
              <a:rPr lang="en-US" dirty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nterface e0/0</a:t>
            </a:r>
          </a:p>
          <a:p>
            <a:pPr marL="12700">
              <a:spcBef>
                <a:spcPts val="100"/>
              </a:spcBef>
            </a:pPr>
            <a:r>
              <a:rPr lang="en-US" dirty="0" err="1">
                <a:latin typeface="Arial"/>
                <a:cs typeface="Arial"/>
              </a:rPr>
              <a:t>i</a:t>
            </a:r>
            <a:r>
              <a:rPr lang="en-US" dirty="0" err="1" smtClean="0">
                <a:latin typeface="Arial"/>
                <a:cs typeface="Arial"/>
              </a:rPr>
              <a:t>p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ospf</a:t>
            </a:r>
            <a:r>
              <a:rPr lang="en-US" dirty="0" smtClean="0">
                <a:latin typeface="Arial"/>
                <a:cs typeface="Arial"/>
              </a:rPr>
              <a:t> 1 area 0</a:t>
            </a:r>
          </a:p>
          <a:p>
            <a:pPr marL="12700">
              <a:spcBef>
                <a:spcPts val="100"/>
              </a:spcBef>
            </a:pPr>
            <a:r>
              <a:rPr lang="en-US" dirty="0" smtClean="0">
                <a:latin typeface="Arial"/>
                <a:cs typeface="Arial"/>
              </a:rPr>
              <a:t>exit</a:t>
            </a:r>
          </a:p>
          <a:p>
            <a:pPr marL="12700">
              <a:spcBef>
                <a:spcPts val="100"/>
              </a:spcBef>
            </a:pPr>
            <a:r>
              <a:rPr lang="en-US" dirty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nterface fa1/0</a:t>
            </a:r>
          </a:p>
          <a:p>
            <a:pPr marL="12700">
              <a:spcBef>
                <a:spcPts val="100"/>
              </a:spcBef>
            </a:pPr>
            <a:r>
              <a:rPr lang="en-US" dirty="0" err="1">
                <a:latin typeface="Arial"/>
                <a:cs typeface="Arial"/>
              </a:rPr>
              <a:t>i</a:t>
            </a:r>
            <a:r>
              <a:rPr lang="en-US" dirty="0" err="1" smtClean="0">
                <a:latin typeface="Arial"/>
                <a:cs typeface="Arial"/>
              </a:rPr>
              <a:t>p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ospf</a:t>
            </a:r>
            <a:r>
              <a:rPr lang="en-US" dirty="0" smtClean="0">
                <a:latin typeface="Arial"/>
                <a:cs typeface="Arial"/>
              </a:rPr>
              <a:t> 1 area 0</a:t>
            </a:r>
          </a:p>
          <a:p>
            <a:pPr marL="12700">
              <a:spcBef>
                <a:spcPts val="100"/>
              </a:spcBef>
            </a:pPr>
            <a:r>
              <a:rPr lang="en-US" dirty="0" smtClean="0">
                <a:latin typeface="Arial"/>
                <a:cs typeface="Arial"/>
              </a:rPr>
              <a:t>end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106" y="972533"/>
            <a:ext cx="5001295" cy="4415859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244698" y="3646232"/>
            <a:ext cx="5434885" cy="29735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>
              <a:spcBef>
                <a:spcPts val="100"/>
              </a:spcBef>
            </a:pPr>
            <a:r>
              <a:rPr lang="en-US" dirty="0" smtClean="0">
                <a:latin typeface="Arial"/>
                <a:cs typeface="Arial"/>
              </a:rPr>
              <a:t>IOS XR : (Router 1)</a:t>
            </a:r>
          </a:p>
          <a:p>
            <a:pPr marL="12700">
              <a:spcBef>
                <a:spcPts val="100"/>
              </a:spcBef>
            </a:pPr>
            <a:r>
              <a:rPr lang="en-US" dirty="0" err="1">
                <a:latin typeface="Arial"/>
                <a:cs typeface="Arial"/>
              </a:rPr>
              <a:t>c</a:t>
            </a:r>
            <a:r>
              <a:rPr lang="en-US" dirty="0" err="1" smtClean="0">
                <a:latin typeface="Arial"/>
                <a:cs typeface="Arial"/>
              </a:rPr>
              <a:t>onf</a:t>
            </a:r>
            <a:r>
              <a:rPr lang="en-US" dirty="0" smtClean="0">
                <a:latin typeface="Arial"/>
                <a:cs typeface="Arial"/>
              </a:rPr>
              <a:t> t</a:t>
            </a:r>
          </a:p>
          <a:p>
            <a:pPr marL="12700">
              <a:spcBef>
                <a:spcPts val="100"/>
              </a:spcBef>
            </a:pPr>
            <a:r>
              <a:rPr lang="en-US" dirty="0">
                <a:latin typeface="Arial"/>
                <a:cs typeface="Arial"/>
              </a:rPr>
              <a:t>r</a:t>
            </a:r>
            <a:r>
              <a:rPr lang="en-US" dirty="0" smtClean="0">
                <a:latin typeface="Arial"/>
                <a:cs typeface="Arial"/>
              </a:rPr>
              <a:t>outer </a:t>
            </a:r>
            <a:r>
              <a:rPr lang="en-US" dirty="0" err="1" smtClean="0">
                <a:latin typeface="Arial"/>
                <a:cs typeface="Arial"/>
              </a:rPr>
              <a:t>ospf</a:t>
            </a:r>
            <a:r>
              <a:rPr lang="en-US" dirty="0" smtClean="0">
                <a:latin typeface="Arial"/>
                <a:cs typeface="Arial"/>
              </a:rPr>
              <a:t> 1</a:t>
            </a:r>
          </a:p>
          <a:p>
            <a:pPr marL="12700">
              <a:spcBef>
                <a:spcPts val="100"/>
              </a:spcBef>
            </a:pPr>
            <a:r>
              <a:rPr lang="en-US" dirty="0" smtClean="0">
                <a:latin typeface="Arial"/>
                <a:cs typeface="Arial"/>
              </a:rPr>
              <a:t>area 0</a:t>
            </a:r>
          </a:p>
          <a:p>
            <a:pPr marL="12700">
              <a:spcBef>
                <a:spcPts val="100"/>
              </a:spcBef>
            </a:pPr>
            <a:r>
              <a:rPr lang="en-US" dirty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nterface fa1/0</a:t>
            </a:r>
          </a:p>
          <a:p>
            <a:pPr marL="12700">
              <a:spcBef>
                <a:spcPts val="100"/>
              </a:spcBef>
            </a:pPr>
            <a:r>
              <a:rPr lang="en-US" dirty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nterface e0/0</a:t>
            </a:r>
          </a:p>
          <a:p>
            <a:pPr marL="12700">
              <a:spcBef>
                <a:spcPts val="100"/>
              </a:spcBef>
            </a:pPr>
            <a:r>
              <a:rPr lang="en-US" dirty="0">
                <a:latin typeface="Arial"/>
                <a:cs typeface="Arial"/>
              </a:rPr>
              <a:t>c</a:t>
            </a:r>
            <a:r>
              <a:rPr lang="en-US" dirty="0" smtClean="0">
                <a:latin typeface="Arial"/>
                <a:cs typeface="Arial"/>
              </a:rPr>
              <a:t>ommit</a:t>
            </a:r>
          </a:p>
          <a:p>
            <a:pPr marL="12700">
              <a:spcBef>
                <a:spcPts val="100"/>
              </a:spcBef>
            </a:pPr>
            <a:r>
              <a:rPr lang="en-US" dirty="0" smtClean="0">
                <a:latin typeface="Arial"/>
                <a:cs typeface="Arial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8142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362" y="5893599"/>
            <a:ext cx="1885950" cy="85725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68687" y="667007"/>
            <a:ext cx="12054625" cy="272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itle 3"/>
          <p:cNvSpPr txBox="1">
            <a:spLocks/>
          </p:cNvSpPr>
          <p:nvPr/>
        </p:nvSpPr>
        <p:spPr>
          <a:xfrm>
            <a:off x="244698" y="90152"/>
            <a:ext cx="10496282" cy="426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BGP (Border Gateway Protocol)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4811" y="894582"/>
            <a:ext cx="10895526" cy="52228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Border Gateway Protocol (BGP) is a standardized exterior gateway protocol designed to exchange routing and reachability information among autonomous systems (AS) on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Border Gateway Protocol makes routing decisions based on paths, network policies, or rule-sets configured by a network administrator and is involved in making core routing decisions.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BGP may be used for routing within an autonomous system. In this application it is referred to as Interior Border Gateway Protocol, Internal BGP, 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iBGP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In contrast, the Internet application of the protocol may be referred to as Exterior Border Gateway Protocol, External BGP, 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eBGP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Vlaue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iBGP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200</a:t>
            </a: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eBGP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- 20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51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362" y="5893599"/>
            <a:ext cx="1885950" cy="85725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68687" y="667007"/>
            <a:ext cx="12054625" cy="272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itle 3"/>
          <p:cNvSpPr txBox="1">
            <a:spLocks/>
          </p:cNvSpPr>
          <p:nvPr/>
        </p:nvSpPr>
        <p:spPr>
          <a:xfrm>
            <a:off x="244698" y="90152"/>
            <a:ext cx="10496282" cy="426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BGP (Border Gateway Protocol) :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iBGP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76144" y="1660533"/>
            <a:ext cx="5434884" cy="3363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IOS XE :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outer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bgp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58717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neighbor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103.15.244.60 remote-as 58717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neighbor 103.15.244.60 description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neighbor 103.15.244.60 update-source Loopback0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neighbor 103.15.244.60 activate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neighbor 103.15.244.60 send-community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neighbor 103.15.244.60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next-hop-self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77238" y="1258859"/>
            <a:ext cx="4403099" cy="4188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IOS XR: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router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bgp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58717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neighbor 103.15.244.5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remote-as 58717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description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update-source Loopback0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address-family ipv4 unicast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route-policy ALL-ROUTE out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next-hop-self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soft-reconfiguration inbound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ommit 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27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362" y="5893599"/>
            <a:ext cx="1885950" cy="85725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68687" y="667007"/>
            <a:ext cx="12054625" cy="272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itle 3"/>
          <p:cNvSpPr txBox="1">
            <a:spLocks/>
          </p:cNvSpPr>
          <p:nvPr/>
        </p:nvSpPr>
        <p:spPr>
          <a:xfrm>
            <a:off x="244698" y="90152"/>
            <a:ext cx="10496282" cy="426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BGP (Border Gateway Protocol):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eBGP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4698" y="1505986"/>
            <a:ext cx="6589690" cy="39417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IOS XE :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neighbor 180.87.37.17 remote-as 6453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neighbor 180.87.37.17 description @@ TATA-CHN-6-EBGP @@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neighbor 180.87.37.17 activate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neighbor 180.87.37.17 send-community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neighbor 180.87.37.17 remove-private-as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neighbor 180.87.37.17 route-map TATA-CHN-6-IN in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neighbor 180.87.37.17 route-map TATA-CHN-6-OUT out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34816" y="1258859"/>
            <a:ext cx="4942537" cy="4188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IOS XR: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router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bgp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58717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neighbor 163.47.80.77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remote-as 132602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description @@ BSCCL-COX-EBGP @@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address-family ipv4 unicast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route-policy BSCCL-COX-IN in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route-policy BSCCL-COX-OUT out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remove-private-AS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soft-reconfiguration inbound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commit 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39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078" y="6000750"/>
            <a:ext cx="1885950" cy="857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992" y="1365161"/>
            <a:ext cx="5795494" cy="408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63824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5422</TotalTime>
  <Words>616</Words>
  <Application>Microsoft Office PowerPoint</Application>
  <PresentationFormat>Widescreen</PresentationFormat>
  <Paragraphs>108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Office Theme</vt:lpstr>
      <vt:lpstr>Basic Routing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Samiul</dc:creator>
  <cp:lastModifiedBy>Mahdi Imtiaz Hossain/Gateway Operations SCL</cp:lastModifiedBy>
  <cp:revision>294</cp:revision>
  <cp:lastPrinted>2017-09-10T11:14:51Z</cp:lastPrinted>
  <dcterms:created xsi:type="dcterms:W3CDTF">2017-09-09T20:56:25Z</dcterms:created>
  <dcterms:modified xsi:type="dcterms:W3CDTF">2020-02-18T07:10:22Z</dcterms:modified>
</cp:coreProperties>
</file>