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6" r:id="rId5"/>
    <p:sldId id="268" r:id="rId6"/>
    <p:sldId id="271" r:id="rId7"/>
    <p:sldId id="258" r:id="rId8"/>
    <p:sldId id="259" r:id="rId9"/>
    <p:sldId id="260" r:id="rId10"/>
    <p:sldId id="269" r:id="rId11"/>
    <p:sldId id="270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58483907018788"/>
          <c:y val="0.18163523697535133"/>
          <c:w val="0.82642526107261816"/>
          <c:h val="0.429243120423003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Path-1(Scomm Own Fiber)
Path-2(PGCB Fiber)
Path-3(Lease Fiber)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Q-1 2020</c:v>
                </c:pt>
                <c:pt idx="1">
                  <c:v>Q-2 2020</c:v>
                </c:pt>
                <c:pt idx="2">
                  <c:v>Q-3 2020</c:v>
                </c:pt>
                <c:pt idx="3">
                  <c:v>Q-4 2020</c:v>
                </c:pt>
                <c:pt idx="4">
                  <c:v>Q-1 2021</c:v>
                </c:pt>
                <c:pt idx="5">
                  <c:v>Q-2 2021</c:v>
                </c:pt>
                <c:pt idx="6">
                  <c:v>Q-3 2021</c:v>
                </c:pt>
                <c:pt idx="7">
                  <c:v>Q-4 2021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361224432"/>
        <c:axId val="-1361223888"/>
      </c:barChart>
      <c:catAx>
        <c:axId val="-136122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1223888"/>
        <c:crosses val="autoZero"/>
        <c:auto val="1"/>
        <c:lblAlgn val="ctr"/>
        <c:lblOffset val="100"/>
        <c:noMultiLvlLbl val="0"/>
      </c:catAx>
      <c:valAx>
        <c:axId val="-136122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122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17840654860728"/>
          <c:y val="0.73879634165343011"/>
          <c:w val="0.31487028416119667"/>
          <c:h val="0.157795993896208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alpha val="77000"/>
      </a:schemeClr>
    </a:solidFill>
    <a:ln>
      <a:solidFill>
        <a:schemeClr val="accent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A281-FF4F-4CBB-9928-6F6970D23DAC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90C9-DD00-4F90-8764-D62D3DF06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37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A281-FF4F-4CBB-9928-6F6970D23DAC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90C9-DD00-4F90-8764-D62D3DF06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36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A281-FF4F-4CBB-9928-6F6970D23DAC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90C9-DD00-4F90-8764-D62D3DF06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66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A281-FF4F-4CBB-9928-6F6970D23DAC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90C9-DD00-4F90-8764-D62D3DF06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75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A281-FF4F-4CBB-9928-6F6970D23DAC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90C9-DD00-4F90-8764-D62D3DF06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3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A281-FF4F-4CBB-9928-6F6970D23DAC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90C9-DD00-4F90-8764-D62D3DF06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6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A281-FF4F-4CBB-9928-6F6970D23DAC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90C9-DD00-4F90-8764-D62D3DF06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A281-FF4F-4CBB-9928-6F6970D23DAC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90C9-DD00-4F90-8764-D62D3DF06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79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A281-FF4F-4CBB-9928-6F6970D23DAC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90C9-DD00-4F90-8764-D62D3DF06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58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A281-FF4F-4CBB-9928-6F6970D23DAC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90C9-DD00-4F90-8764-D62D3DF06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0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0A281-FF4F-4CBB-9928-6F6970D23DAC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90C9-DD00-4F90-8764-D62D3DF06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8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0A281-FF4F-4CBB-9928-6F6970D23DAC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690C9-DD00-4F90-8764-D62D3DF06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0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Summit Communications Ltd.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7600" y="3509963"/>
            <a:ext cx="9144000" cy="1655762"/>
          </a:xfrm>
        </p:spPr>
        <p:txBody>
          <a:bodyPr>
            <a:normAutofit/>
          </a:bodyPr>
          <a:lstStyle/>
          <a:p>
            <a:r>
              <a:rPr lang="en-US" sz="8000" b="1" dirty="0" smtClean="0"/>
              <a:t>ITC Overview</a:t>
            </a:r>
            <a:endParaRPr lang="en-US" sz="8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773920" y="6177280"/>
            <a:ext cx="2371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Date- 7</a:t>
            </a:r>
            <a:r>
              <a:rPr lang="en-US" b="1" baseline="30000" dirty="0" smtClean="0"/>
              <a:t>th</a:t>
            </a:r>
            <a:r>
              <a:rPr lang="en-US" b="1" dirty="0" smtClean="0"/>
              <a:t> November’21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179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9200" y="1184528"/>
            <a:ext cx="40642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Tejas-1600 MUX card count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191886"/>
              </p:ext>
            </p:extLst>
          </p:nvPr>
        </p:nvGraphicFramePr>
        <p:xfrm>
          <a:off x="1290854" y="1916941"/>
          <a:ext cx="6688490" cy="3059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4245"/>
                <a:gridCol w="3344245"/>
              </a:tblGrid>
              <a:tr h="61092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Card Name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Quantity</a:t>
                      </a:r>
                      <a:endParaRPr lang="en-US" sz="2000" dirty="0"/>
                    </a:p>
                  </a:txBody>
                  <a:tcPr/>
                </a:tc>
              </a:tr>
              <a:tr h="612098">
                <a:tc>
                  <a:txBody>
                    <a:bodyPr/>
                    <a:lstStyle/>
                    <a:p>
                      <a:r>
                        <a:rPr lang="en-US" dirty="0" smtClean="0"/>
                        <a:t>HCPSLine03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612098">
                <a:tc>
                  <a:txBody>
                    <a:bodyPr/>
                    <a:lstStyle/>
                    <a:p>
                      <a:r>
                        <a:rPr lang="en-US" dirty="0" smtClean="0"/>
                        <a:t>HCPSLine01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612098">
                <a:tc>
                  <a:txBody>
                    <a:bodyPr/>
                    <a:lstStyle/>
                    <a:p>
                      <a:r>
                        <a:rPr lang="en-US" dirty="0" smtClean="0"/>
                        <a:t>HCPULine01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612098">
                <a:tc>
                  <a:txBody>
                    <a:bodyPr/>
                    <a:lstStyle/>
                    <a:p>
                      <a:r>
                        <a:rPr lang="en-US" dirty="0" smtClean="0"/>
                        <a:t>HCPXCC03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409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6576" y="568511"/>
            <a:ext cx="42863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Huawei OSN 8800 card count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407842"/>
              </p:ext>
            </p:extLst>
          </p:nvPr>
        </p:nvGraphicFramePr>
        <p:xfrm>
          <a:off x="1541111" y="1143177"/>
          <a:ext cx="689062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310"/>
                <a:gridCol w="3445310"/>
              </a:tblGrid>
              <a:tr h="323452">
                <a:tc>
                  <a:txBody>
                    <a:bodyPr/>
                    <a:lstStyle/>
                    <a:p>
                      <a:r>
                        <a:rPr lang="en-US" dirty="0" smtClean="0"/>
                        <a:t>Optical</a:t>
                      </a:r>
                      <a:r>
                        <a:rPr lang="en-US" baseline="0" dirty="0" smtClean="0"/>
                        <a:t> Sub-rack Card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</a:tr>
              <a:tr h="323452">
                <a:tc>
                  <a:txBody>
                    <a:bodyPr/>
                    <a:lstStyle/>
                    <a:p>
                      <a:r>
                        <a:rPr lang="en-US" dirty="0" smtClean="0"/>
                        <a:t>M40V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23452">
                <a:tc>
                  <a:txBody>
                    <a:bodyPr/>
                    <a:lstStyle/>
                    <a:p>
                      <a:r>
                        <a:rPr lang="en-US" dirty="0" smtClean="0"/>
                        <a:t>D40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23452">
                <a:tc>
                  <a:txBody>
                    <a:bodyPr/>
                    <a:lstStyle/>
                    <a:p>
                      <a:r>
                        <a:rPr lang="en-US" dirty="0" smtClean="0"/>
                        <a:t>OAU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323452">
                <a:tc>
                  <a:txBody>
                    <a:bodyPr/>
                    <a:lstStyle/>
                    <a:p>
                      <a:r>
                        <a:rPr lang="en-US" dirty="0" smtClean="0"/>
                        <a:t>EFI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23452">
                <a:tc>
                  <a:txBody>
                    <a:bodyPr/>
                    <a:lstStyle/>
                    <a:p>
                      <a:r>
                        <a:rPr lang="en-US" dirty="0" smtClean="0"/>
                        <a:t>SCC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23452">
                <a:tc>
                  <a:txBody>
                    <a:bodyPr/>
                    <a:lstStyle/>
                    <a:p>
                      <a:r>
                        <a:rPr lang="en-US" dirty="0" smtClean="0"/>
                        <a:t>STG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548211"/>
              </p:ext>
            </p:extLst>
          </p:nvPr>
        </p:nvGraphicFramePr>
        <p:xfrm>
          <a:off x="1541108" y="3924876"/>
          <a:ext cx="6890622" cy="2437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5311"/>
                <a:gridCol w="3445311"/>
              </a:tblGrid>
              <a:tr h="4062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/>
                        <a:t>Electrical Sub-rack Card Name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/>
                        <a:t>Quantity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06237">
                <a:tc>
                  <a:txBody>
                    <a:bodyPr/>
                    <a:lstStyle/>
                    <a:p>
                      <a:r>
                        <a:rPr lang="en-US" dirty="0" smtClean="0"/>
                        <a:t>NS4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406237">
                <a:tc>
                  <a:txBody>
                    <a:bodyPr/>
                    <a:lstStyle/>
                    <a:p>
                      <a:r>
                        <a:rPr lang="en-US" dirty="0" smtClean="0"/>
                        <a:t>TTX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406237">
                <a:tc>
                  <a:txBody>
                    <a:bodyPr/>
                    <a:lstStyle/>
                    <a:p>
                      <a:r>
                        <a:rPr lang="en-US" dirty="0" smtClean="0"/>
                        <a:t>TSC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406237">
                <a:tc>
                  <a:txBody>
                    <a:bodyPr/>
                    <a:lstStyle/>
                    <a:p>
                      <a:r>
                        <a:rPr lang="en-US" dirty="0" smtClean="0"/>
                        <a:t>QCP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406237">
                <a:tc>
                  <a:txBody>
                    <a:bodyPr/>
                    <a:lstStyle/>
                    <a:p>
                      <a:r>
                        <a:rPr lang="en-US" dirty="0" smtClean="0"/>
                        <a:t>UXCM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7088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066" y="424885"/>
            <a:ext cx="10515600" cy="597319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2800" b="1" u="sng" dirty="0" smtClean="0">
                <a:solidFill>
                  <a:srgbClr val="002060"/>
                </a:solidFill>
                <a:latin typeface="+mn-lt"/>
              </a:rPr>
              <a:t>Network Diagram:</a:t>
            </a:r>
            <a:endParaRPr lang="en-US" sz="2800" b="1" u="sng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482291" y="1684202"/>
            <a:ext cx="9394256" cy="288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398872" y="2792418"/>
            <a:ext cx="9477675" cy="762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27587" y="2027129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No Mans Land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44650" y="222801"/>
            <a:ext cx="1058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INDIA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78907" y="3294823"/>
            <a:ext cx="1935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BANGLADESH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81858" y="2257531"/>
            <a:ext cx="882809" cy="32818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Airtel HH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941755" y="2863594"/>
            <a:ext cx="0" cy="25650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5136" y="2863594"/>
            <a:ext cx="22655" cy="31040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941755" y="5428648"/>
            <a:ext cx="211459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430012" y="5967663"/>
            <a:ext cx="262633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Flowchart: Predefined Process 31"/>
          <p:cNvSpPr/>
          <p:nvPr/>
        </p:nvSpPr>
        <p:spPr>
          <a:xfrm>
            <a:off x="8056345" y="5167038"/>
            <a:ext cx="1078030" cy="875899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Scomm</a:t>
            </a:r>
            <a:r>
              <a:rPr lang="en-US" sz="1600" dirty="0" smtClean="0">
                <a:solidFill>
                  <a:schemeClr val="tx1"/>
                </a:solidFill>
              </a:rPr>
              <a:t> ITC POP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Cloud 35"/>
          <p:cNvSpPr/>
          <p:nvPr/>
        </p:nvSpPr>
        <p:spPr>
          <a:xfrm>
            <a:off x="9121341" y="5131468"/>
            <a:ext cx="2181325" cy="947035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NTTN TX</a:t>
            </a:r>
            <a:endParaRPr lang="en-US" sz="1600" dirty="0"/>
          </a:p>
        </p:txBody>
      </p:sp>
      <p:sp>
        <p:nvSpPr>
          <p:cNvPr id="37" name="Flowchart: Predefined Process 36"/>
          <p:cNvSpPr/>
          <p:nvPr/>
        </p:nvSpPr>
        <p:spPr>
          <a:xfrm>
            <a:off x="11318340" y="5167038"/>
            <a:ext cx="874487" cy="875899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Scomm</a:t>
            </a:r>
            <a:r>
              <a:rPr lang="en-US" sz="1400" dirty="0" smtClean="0">
                <a:solidFill>
                  <a:schemeClr val="tx1"/>
                </a:solidFill>
              </a:rPr>
              <a:t> ITC Dhaka POP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380645" y="524404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400" dirty="0"/>
          </a:p>
        </p:txBody>
      </p:sp>
      <p:sp>
        <p:nvSpPr>
          <p:cNvPr id="40" name="Rectangle 39"/>
          <p:cNvSpPr/>
          <p:nvPr/>
        </p:nvSpPr>
        <p:spPr>
          <a:xfrm>
            <a:off x="1835352" y="3693310"/>
            <a:ext cx="835116" cy="4969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SComm BGB HH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14419" y="382638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</p:txBody>
      </p:sp>
      <p:sp>
        <p:nvSpPr>
          <p:cNvPr id="42" name="Rectangle 41"/>
          <p:cNvSpPr/>
          <p:nvPr/>
        </p:nvSpPr>
        <p:spPr>
          <a:xfrm>
            <a:off x="6842546" y="3311265"/>
            <a:ext cx="1113769" cy="6964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SComm Immigration HH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6775574" y="5264761"/>
            <a:ext cx="406284" cy="1863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ounded Rectangle 62"/>
          <p:cNvSpPr/>
          <p:nvPr/>
        </p:nvSpPr>
        <p:spPr>
          <a:xfrm>
            <a:off x="1902570" y="5511818"/>
            <a:ext cx="406284" cy="1863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3995530" y="2905718"/>
            <a:ext cx="10890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Benapole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767644" y="1198277"/>
            <a:ext cx="9377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Bongaon</a:t>
            </a:r>
          </a:p>
        </p:txBody>
      </p:sp>
      <p:sp>
        <p:nvSpPr>
          <p:cNvPr id="99" name="TextBox 98"/>
          <p:cNvSpPr txBox="1"/>
          <p:nvPr/>
        </p:nvSpPr>
        <p:spPr>
          <a:xfrm flipH="1">
            <a:off x="5526762" y="3573244"/>
            <a:ext cx="2907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ROAD</a:t>
            </a:r>
            <a:endParaRPr lang="en-US" sz="20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1898068" y="5490261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HH</a:t>
            </a:r>
            <a:endParaRPr lang="en-US" sz="12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790203" y="5234819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HH</a:t>
            </a:r>
            <a:endParaRPr lang="en-US" sz="1200" dirty="0"/>
          </a:p>
        </p:txBody>
      </p:sp>
      <p:sp>
        <p:nvSpPr>
          <p:cNvPr id="102" name="Rounded Rectangle 101"/>
          <p:cNvSpPr/>
          <p:nvPr/>
        </p:nvSpPr>
        <p:spPr>
          <a:xfrm>
            <a:off x="6984451" y="133968"/>
            <a:ext cx="1199323" cy="41779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Airtel POP</a:t>
            </a:r>
            <a:endParaRPr lang="en-US" dirty="0"/>
          </a:p>
        </p:txBody>
      </p:sp>
      <p:sp>
        <p:nvSpPr>
          <p:cNvPr id="103" name="Rounded Rectangle 102"/>
          <p:cNvSpPr/>
          <p:nvPr/>
        </p:nvSpPr>
        <p:spPr>
          <a:xfrm>
            <a:off x="5164037" y="117426"/>
            <a:ext cx="1199323" cy="41779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Tata POP</a:t>
            </a:r>
            <a:endParaRPr lang="en-US" dirty="0"/>
          </a:p>
        </p:txBody>
      </p:sp>
      <p:cxnSp>
        <p:nvCxnSpPr>
          <p:cNvPr id="129" name="Straight Connector 128"/>
          <p:cNvCxnSpPr>
            <a:endCxn id="103" idx="1"/>
          </p:cNvCxnSpPr>
          <p:nvPr/>
        </p:nvCxnSpPr>
        <p:spPr>
          <a:xfrm flipV="1">
            <a:off x="2190221" y="326322"/>
            <a:ext cx="2973816" cy="1740545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03" idx="3"/>
            <a:endCxn id="55" idx="0"/>
          </p:cNvCxnSpPr>
          <p:nvPr/>
        </p:nvCxnSpPr>
        <p:spPr>
          <a:xfrm>
            <a:off x="6363360" y="326322"/>
            <a:ext cx="4310614" cy="169238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>
            <a:stCxn id="47" idx="2"/>
            <a:endCxn id="40" idx="0"/>
          </p:cNvCxnSpPr>
          <p:nvPr/>
        </p:nvCxnSpPr>
        <p:spPr>
          <a:xfrm flipH="1">
            <a:off x="2252910" y="2485193"/>
            <a:ext cx="15247" cy="120811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V="1">
            <a:off x="7950509" y="2465020"/>
            <a:ext cx="2905522" cy="112043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7255565" y="2585720"/>
            <a:ext cx="19878" cy="7255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40" idx="3"/>
            <a:endCxn id="19" idx="1"/>
          </p:cNvCxnSpPr>
          <p:nvPr/>
        </p:nvCxnSpPr>
        <p:spPr>
          <a:xfrm flipV="1">
            <a:off x="2670468" y="2421626"/>
            <a:ext cx="4511390" cy="1520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7275443" y="558171"/>
            <a:ext cx="7583" cy="1699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7716637" y="558171"/>
            <a:ext cx="0" cy="1699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H="1">
            <a:off x="2057213" y="4190251"/>
            <a:ext cx="166329" cy="13000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>
            <a:stCxn id="63" idx="3"/>
            <a:endCxn id="32" idx="1"/>
          </p:cNvCxnSpPr>
          <p:nvPr/>
        </p:nvCxnSpPr>
        <p:spPr>
          <a:xfrm>
            <a:off x="2308854" y="5604987"/>
            <a:ext cx="5747491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>
            <a:stCxn id="101" idx="3"/>
          </p:cNvCxnSpPr>
          <p:nvPr/>
        </p:nvCxnSpPr>
        <p:spPr>
          <a:xfrm flipV="1">
            <a:off x="7167229" y="5367928"/>
            <a:ext cx="874487" cy="53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>
            <a:endCxn id="62" idx="0"/>
          </p:cNvCxnSpPr>
          <p:nvPr/>
        </p:nvCxnSpPr>
        <p:spPr>
          <a:xfrm flipH="1">
            <a:off x="6978716" y="4007678"/>
            <a:ext cx="20334" cy="12570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4" name="Picture 1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4084" y="3706923"/>
            <a:ext cx="1068921" cy="687719"/>
          </a:xfrm>
          <a:prstGeom prst="rect">
            <a:avLst/>
          </a:prstGeom>
        </p:spPr>
      </p:pic>
      <p:pic>
        <p:nvPicPr>
          <p:cNvPr id="176" name="Picture 1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650" y="657299"/>
            <a:ext cx="1246104" cy="684275"/>
          </a:xfrm>
          <a:prstGeom prst="rect">
            <a:avLst/>
          </a:prstGeom>
        </p:spPr>
      </p:pic>
      <p:sp>
        <p:nvSpPr>
          <p:cNvPr id="47" name="Rounded Rectangle 46"/>
          <p:cNvSpPr/>
          <p:nvPr/>
        </p:nvSpPr>
        <p:spPr>
          <a:xfrm>
            <a:off x="1668495" y="2067401"/>
            <a:ext cx="1199323" cy="41779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Tata HH-2</a:t>
            </a:r>
            <a:endParaRPr lang="en-US" dirty="0"/>
          </a:p>
        </p:txBody>
      </p:sp>
      <p:sp>
        <p:nvSpPr>
          <p:cNvPr id="55" name="Rounded Rectangle 54"/>
          <p:cNvSpPr/>
          <p:nvPr/>
        </p:nvSpPr>
        <p:spPr>
          <a:xfrm>
            <a:off x="10074312" y="2018702"/>
            <a:ext cx="1199323" cy="41779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Tata HH-1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88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9625" y="967655"/>
            <a:ext cx="1216152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1024px-BD_Districts_LOC.svg.png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231"/>
                    </a14:imgEffect>
                    <a14:imgEffect>
                      <a14:saturation sat="237000"/>
                    </a14:imgEffect>
                    <a14:imgEffect>
                      <a14:brightnessContrast bright="13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97" y="1042251"/>
            <a:ext cx="3979821" cy="5557758"/>
          </a:xfrm>
          <a:prstGeom prst="rect">
            <a:avLst/>
          </a:prstGeom>
        </p:spPr>
      </p:pic>
      <p:sp>
        <p:nvSpPr>
          <p:cNvPr id="13" name="Isosceles Triangle 12"/>
          <p:cNvSpPr/>
          <p:nvPr/>
        </p:nvSpPr>
        <p:spPr>
          <a:xfrm>
            <a:off x="4171106" y="5655015"/>
            <a:ext cx="348140" cy="384771"/>
          </a:xfrm>
          <a:prstGeom prst="triangle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1673981" y="4077353"/>
            <a:ext cx="348140" cy="384771"/>
          </a:xfrm>
          <a:prstGeom prst="triangle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>
            <a:off x="2719016" y="5023954"/>
            <a:ext cx="348140" cy="384771"/>
          </a:xfrm>
          <a:prstGeom prst="triangle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208653" y="4391423"/>
            <a:ext cx="13198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solidFill>
                  <a:srgbClr val="0D0D0D"/>
                </a:solidFill>
              </a:rPr>
              <a:t>Benapole</a:t>
            </a:r>
            <a:endParaRPr lang="en-US" sz="1100" dirty="0">
              <a:solidFill>
                <a:srgbClr val="0D0D0D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5117" y="1023694"/>
            <a:ext cx="4032938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International Gateways of Bangladesh</a:t>
            </a:r>
            <a:endParaRPr lang="en-US" sz="2400" b="1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887579" y="4374450"/>
            <a:ext cx="786402" cy="0"/>
          </a:xfrm>
          <a:prstGeom prst="straightConnector1">
            <a:avLst/>
          </a:prstGeom>
          <a:ln w="28575" cap="flat">
            <a:solidFill>
              <a:schemeClr val="accent1">
                <a:alpha val="90000"/>
              </a:schemeClr>
            </a:solidFill>
            <a:prstDash val="sysDash"/>
            <a:tailEnd type="triangle"/>
          </a:ln>
          <a:effectLst>
            <a:outerShdw blurRad="40000" dist="20000" dir="5400000" rotWithShape="0">
              <a:schemeClr val="accent2">
                <a:lumMod val="75000"/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893086" y="5446473"/>
            <a:ext cx="0" cy="577874"/>
          </a:xfrm>
          <a:prstGeom prst="straightConnector1">
            <a:avLst/>
          </a:prstGeom>
          <a:ln w="28575" cap="flat">
            <a:solidFill>
              <a:schemeClr val="accent1">
                <a:alpha val="90000"/>
              </a:schemeClr>
            </a:solidFill>
            <a:prstDash val="sysDash"/>
            <a:tailEnd type="triangle"/>
          </a:ln>
          <a:effectLst>
            <a:outerShdw blurRad="40000" dist="20000" dir="5400000" rotWithShape="0">
              <a:schemeClr val="accent2">
                <a:lumMod val="75000"/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93017" y="3944728"/>
            <a:ext cx="905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ITC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38238" y="5056632"/>
            <a:ext cx="930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SMW5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485873" y="5556530"/>
            <a:ext cx="929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SMW4</a:t>
            </a:r>
            <a:endParaRPr lang="en-US" b="1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4345176" y="6031590"/>
            <a:ext cx="0" cy="477582"/>
          </a:xfrm>
          <a:prstGeom prst="straightConnector1">
            <a:avLst/>
          </a:prstGeom>
          <a:ln w="28575" cap="flat">
            <a:solidFill>
              <a:schemeClr val="accent1">
                <a:alpha val="90000"/>
              </a:schemeClr>
            </a:solidFill>
            <a:prstDash val="sysDash"/>
            <a:tailEnd type="triangle"/>
          </a:ln>
          <a:effectLst>
            <a:outerShdw blurRad="40000" dist="20000" dir="5400000" rotWithShape="0">
              <a:schemeClr val="accent2">
                <a:lumMod val="75000"/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1" y="3594153"/>
            <a:ext cx="2060862" cy="2060862"/>
          </a:xfrm>
          <a:prstGeom prst="rect">
            <a:avLst/>
          </a:prstGeom>
        </p:spPr>
      </p:pic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64453"/>
              </p:ext>
            </p:extLst>
          </p:nvPr>
        </p:nvGraphicFramePr>
        <p:xfrm>
          <a:off x="5890660" y="1354934"/>
          <a:ext cx="481798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0675"/>
                <a:gridCol w="30373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Gateway(s)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Capacity </a:t>
                      </a:r>
                      <a:r>
                        <a:rPr lang="en-US" sz="1100" b="0" dirty="0" smtClean="0"/>
                        <a:t>(</a:t>
                      </a:r>
                      <a:r>
                        <a:rPr lang="en-US" sz="1100" b="0" dirty="0" err="1" smtClean="0"/>
                        <a:t>Gbps</a:t>
                      </a:r>
                      <a:r>
                        <a:rPr lang="en-US" sz="1100" b="0" dirty="0" smtClean="0"/>
                        <a:t>)</a:t>
                      </a:r>
                      <a:endParaRPr lang="en-US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SMW4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SMW5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1300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Total Country</a:t>
                      </a:r>
                      <a:endParaRPr lang="en-US" sz="200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3000</a:t>
                      </a:r>
                      <a:endParaRPr lang="en-US" sz="2000" b="1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454" y="4243165"/>
            <a:ext cx="818399" cy="85950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107823" y="186185"/>
            <a:ext cx="9584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How Bangladesh is connected to the rest of the world</a:t>
            </a:r>
            <a:endParaRPr lang="en-US" sz="3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441363" y="4399328"/>
            <a:ext cx="5223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ITC is serving 36% BW of total country..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0015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9625" y="967655"/>
            <a:ext cx="1216152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6" y="1448436"/>
            <a:ext cx="6092900" cy="517016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738880" y="3302535"/>
            <a:ext cx="948622" cy="43313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shade val="50000"/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Kolkata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2126009" y="2004452"/>
            <a:ext cx="948622" cy="43313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shade val="50000"/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Delhi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1527541" y="3723452"/>
            <a:ext cx="1160915" cy="43313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shade val="50000"/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Mumbai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2627743" y="4584159"/>
            <a:ext cx="1047496" cy="43313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shade val="50000"/>
                <a:alpha val="2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Chennai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375270"/>
              </p:ext>
            </p:extLst>
          </p:nvPr>
        </p:nvGraphicFramePr>
        <p:xfrm>
          <a:off x="4431883" y="4004563"/>
          <a:ext cx="2123180" cy="170602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742676"/>
                <a:gridCol w="1380504"/>
              </a:tblGrid>
              <a:tr h="34908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Location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Who are there…</a:t>
                      </a:r>
                      <a:endParaRPr lang="en-US" sz="1200" dirty="0"/>
                    </a:p>
                  </a:txBody>
                  <a:tcPr anchor="ctr"/>
                </a:tc>
              </a:tr>
              <a:tr h="30967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Kolkata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Facebook</a:t>
                      </a:r>
                      <a:endParaRPr lang="en-US" sz="1200" dirty="0"/>
                    </a:p>
                  </a:txBody>
                  <a:tcPr/>
                </a:tc>
              </a:tr>
              <a:tr h="3490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Delhi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Google</a:t>
                      </a:r>
                      <a:endParaRPr lang="en-US" sz="1200" dirty="0"/>
                    </a:p>
                  </a:txBody>
                  <a:tcPr/>
                </a:tc>
              </a:tr>
              <a:tr h="3490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Mumbai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Google, Facebook</a:t>
                      </a:r>
                      <a:endParaRPr lang="en-US" sz="1200" dirty="0"/>
                    </a:p>
                  </a:txBody>
                  <a:tcPr/>
                </a:tc>
              </a:tr>
              <a:tr h="34908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Chennai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Google, Facebook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107823" y="186185"/>
            <a:ext cx="4087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Where we go in India…</a:t>
            </a:r>
            <a:endParaRPr lang="en-US" sz="32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6910938" y="1309289"/>
            <a:ext cx="1896177" cy="595696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Mumbai</a:t>
            </a:r>
            <a:endParaRPr lang="en-US" sz="2800" dirty="0"/>
          </a:p>
        </p:txBody>
      </p:sp>
      <p:sp>
        <p:nvSpPr>
          <p:cNvPr id="32" name="Rounded Rectangle 31"/>
          <p:cNvSpPr/>
          <p:nvPr/>
        </p:nvSpPr>
        <p:spPr>
          <a:xfrm>
            <a:off x="6910938" y="4007665"/>
            <a:ext cx="1896177" cy="595696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Chennai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8720486" y="1616761"/>
            <a:ext cx="2887578" cy="16923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Gateway to West/Europe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Submarine Cable System: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IMEWE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TGN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AAE1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EIG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720486" y="4305513"/>
            <a:ext cx="2887578" cy="169239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Gateway to East/Singapore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Submarine Cable System: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TIC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I2I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BBG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SMW4</a:t>
            </a: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1027861" y="3540405"/>
            <a:ext cx="511326" cy="892614"/>
            <a:chOff x="1027861" y="3540405"/>
            <a:chExt cx="511326" cy="892614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116105" y="3540405"/>
              <a:ext cx="423080" cy="411834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endCxn id="29" idx="1"/>
            </p:cNvCxnSpPr>
            <p:nvPr/>
          </p:nvCxnSpPr>
          <p:spPr>
            <a:xfrm>
              <a:off x="1027861" y="3940020"/>
              <a:ext cx="499680" cy="1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1130530" y="3952240"/>
              <a:ext cx="408657" cy="353273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1433737" y="3952240"/>
              <a:ext cx="105449" cy="480779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2972132" y="4988379"/>
            <a:ext cx="1340818" cy="947026"/>
            <a:chOff x="2972132" y="4988379"/>
            <a:chExt cx="1340818" cy="947026"/>
          </a:xfrm>
        </p:grpSpPr>
        <p:grpSp>
          <p:nvGrpSpPr>
            <p:cNvPr id="74" name="Group 73"/>
            <p:cNvGrpSpPr/>
            <p:nvPr/>
          </p:nvGrpSpPr>
          <p:grpSpPr>
            <a:xfrm rot="14657213">
              <a:off x="3220698" y="4843154"/>
              <a:ext cx="843685" cy="1340818"/>
              <a:chOff x="4486636" y="4639686"/>
              <a:chExt cx="843685" cy="1340818"/>
            </a:xfrm>
          </p:grpSpPr>
          <p:sp>
            <p:nvSpPr>
              <p:cNvPr id="55" name="TextBox 54"/>
              <p:cNvSpPr txBox="1"/>
              <p:nvPr/>
            </p:nvSpPr>
            <p:spPr>
              <a:xfrm rot="1715787">
                <a:off x="4594784" y="4639686"/>
                <a:ext cx="33054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TIC</a:t>
                </a:r>
                <a:endParaRPr lang="en-US" sz="900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 rot="769191">
                <a:off x="4486636" y="5039225"/>
                <a:ext cx="30008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I2I</a:t>
                </a:r>
                <a:endParaRPr lang="en-US" sz="900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 rot="18987675">
                <a:off x="4493733" y="5487094"/>
                <a:ext cx="38183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BBG</a:t>
                </a:r>
                <a:endParaRPr lang="en-US" sz="900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 rot="19048952">
                <a:off x="4833069" y="5749672"/>
                <a:ext cx="49725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SMW4</a:t>
                </a:r>
                <a:endParaRPr lang="en-US" sz="900" dirty="0"/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 rot="15379137">
              <a:off x="3242610" y="4942368"/>
              <a:ext cx="660790" cy="752811"/>
              <a:chOff x="3127932" y="4947430"/>
              <a:chExt cx="530632" cy="655229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 rot="6220863" flipV="1">
                <a:off x="3352815" y="4753697"/>
                <a:ext cx="112016" cy="499482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3127932" y="5109660"/>
                <a:ext cx="499680" cy="1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V="1">
                <a:off x="3230601" y="5121880"/>
                <a:ext cx="408657" cy="353273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V="1">
                <a:off x="3533808" y="5121880"/>
                <a:ext cx="105449" cy="480779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5" name="Group 74"/>
          <p:cNvGrpSpPr/>
          <p:nvPr/>
        </p:nvGrpSpPr>
        <p:grpSpPr>
          <a:xfrm rot="19734391">
            <a:off x="628129" y="3617125"/>
            <a:ext cx="718837" cy="1219353"/>
            <a:chOff x="4283826" y="4729177"/>
            <a:chExt cx="718837" cy="1219353"/>
          </a:xfrm>
        </p:grpSpPr>
        <p:sp>
          <p:nvSpPr>
            <p:cNvPr id="76" name="TextBox 75"/>
            <p:cNvSpPr txBox="1"/>
            <p:nvPr/>
          </p:nvSpPr>
          <p:spPr>
            <a:xfrm rot="1715787">
              <a:off x="4398084" y="4729177"/>
              <a:ext cx="52770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IMEWE</a:t>
              </a:r>
              <a:endParaRPr lang="en-US" sz="900" dirty="0"/>
            </a:p>
          </p:txBody>
        </p:sp>
        <p:sp>
          <p:nvSpPr>
            <p:cNvPr id="77" name="TextBox 76"/>
            <p:cNvSpPr txBox="1"/>
            <p:nvPr/>
          </p:nvSpPr>
          <p:spPr>
            <a:xfrm rot="769191">
              <a:off x="4283826" y="5093899"/>
              <a:ext cx="38664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TGN</a:t>
              </a:r>
              <a:endParaRPr lang="en-US" sz="900" dirty="0"/>
            </a:p>
          </p:txBody>
        </p:sp>
        <p:sp>
          <p:nvSpPr>
            <p:cNvPr id="78" name="TextBox 77"/>
            <p:cNvSpPr txBox="1"/>
            <p:nvPr/>
          </p:nvSpPr>
          <p:spPr>
            <a:xfrm rot="18987675">
              <a:off x="4366403" y="5462725"/>
              <a:ext cx="34176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EIG</a:t>
              </a:r>
              <a:endParaRPr lang="en-US" sz="900" dirty="0"/>
            </a:p>
          </p:txBody>
        </p:sp>
        <p:sp>
          <p:nvSpPr>
            <p:cNvPr id="79" name="TextBox 78"/>
            <p:cNvSpPr txBox="1"/>
            <p:nvPr/>
          </p:nvSpPr>
          <p:spPr>
            <a:xfrm rot="19048952">
              <a:off x="4534265" y="5717698"/>
              <a:ext cx="4683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 smtClean="0"/>
                <a:t>AAE-1</a:t>
              </a:r>
              <a:endParaRPr lang="en-US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3580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 animBg="1"/>
      <p:bldP spid="29" grpId="0" animBg="1"/>
      <p:bldP spid="30" grpId="0" animBg="1"/>
      <p:bldP spid="7" grpId="0" animBg="1"/>
      <p:bldP spid="32" grpId="0" animBg="1"/>
      <p:bldP spid="9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traight Connector 60"/>
          <p:cNvCxnSpPr/>
          <p:nvPr/>
        </p:nvCxnSpPr>
        <p:spPr>
          <a:xfrm flipV="1">
            <a:off x="3618240" y="3962267"/>
            <a:ext cx="1" cy="2423566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7" idx="3"/>
          </p:cNvCxnSpPr>
          <p:nvPr/>
        </p:nvCxnSpPr>
        <p:spPr>
          <a:xfrm flipV="1">
            <a:off x="3861775" y="6374297"/>
            <a:ext cx="6237496" cy="84516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7603500" y="6217326"/>
            <a:ext cx="2462559" cy="428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4145284" y="656441"/>
            <a:ext cx="1199323" cy="41779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Tata POP</a:t>
            </a:r>
            <a:endParaRPr lang="en-US" sz="20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6942060" y="656441"/>
            <a:ext cx="1340375" cy="41779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Airtel POP</a:t>
            </a:r>
            <a:endParaRPr lang="en-US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0" y="1587842"/>
            <a:ext cx="12192000" cy="157854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No Man’s Land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00951" y="2330478"/>
            <a:ext cx="1054086" cy="31699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Tata HH-2</a:t>
            </a:r>
            <a:endParaRPr lang="en-US" sz="1400" dirty="0"/>
          </a:p>
        </p:txBody>
      </p:sp>
      <p:sp>
        <p:nvSpPr>
          <p:cNvPr id="8" name="Rounded Rectangle 7"/>
          <p:cNvSpPr/>
          <p:nvPr/>
        </p:nvSpPr>
        <p:spPr>
          <a:xfrm>
            <a:off x="3120160" y="2330479"/>
            <a:ext cx="1054086" cy="31699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Tata HH-1</a:t>
            </a:r>
            <a:endParaRPr lang="en-US" sz="1400" dirty="0"/>
          </a:p>
        </p:txBody>
      </p:sp>
      <p:cxnSp>
        <p:nvCxnSpPr>
          <p:cNvPr id="10" name="Straight Connector 9"/>
          <p:cNvCxnSpPr>
            <a:stCxn id="8" idx="0"/>
            <a:endCxn id="4" idx="2"/>
          </p:cNvCxnSpPr>
          <p:nvPr/>
        </p:nvCxnSpPr>
        <p:spPr>
          <a:xfrm flipV="1">
            <a:off x="3647203" y="1074233"/>
            <a:ext cx="1097743" cy="125624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4" idx="2"/>
            <a:endCxn id="7" idx="0"/>
          </p:cNvCxnSpPr>
          <p:nvPr/>
        </p:nvCxnSpPr>
        <p:spPr>
          <a:xfrm>
            <a:off x="4744946" y="1074233"/>
            <a:ext cx="1083048" cy="12562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7082461" y="2330181"/>
            <a:ext cx="1113704" cy="36739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Airtel HH</a:t>
            </a:r>
            <a:endParaRPr lang="en-US" sz="1400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7435072" y="1039669"/>
            <a:ext cx="1897" cy="135529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4676" y="299186"/>
            <a:ext cx="1058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INDIA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76" y="733684"/>
            <a:ext cx="1246104" cy="68427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0" y="3304832"/>
            <a:ext cx="1935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BANGLADESH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77" y="3716932"/>
            <a:ext cx="1068921" cy="687719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 flipH="1">
            <a:off x="7808858" y="1045060"/>
            <a:ext cx="1897" cy="135529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3017406" y="3716933"/>
            <a:ext cx="1201669" cy="3169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SComm HH-1</a:t>
            </a:r>
            <a:endParaRPr lang="en-US" sz="1400" dirty="0"/>
          </a:p>
        </p:txBody>
      </p:sp>
      <p:sp>
        <p:nvSpPr>
          <p:cNvPr id="26" name="Rounded Rectangle 25"/>
          <p:cNvSpPr/>
          <p:nvPr/>
        </p:nvSpPr>
        <p:spPr>
          <a:xfrm>
            <a:off x="7025557" y="3716931"/>
            <a:ext cx="1199127" cy="31699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SComm </a:t>
            </a:r>
            <a:r>
              <a:rPr lang="en-US" sz="1400" dirty="0" smtClean="0"/>
              <a:t>HH-2</a:t>
            </a:r>
            <a:endParaRPr lang="en-US" sz="1400" dirty="0"/>
          </a:p>
        </p:txBody>
      </p:sp>
      <p:cxnSp>
        <p:nvCxnSpPr>
          <p:cNvPr id="27" name="Straight Connector 26"/>
          <p:cNvCxnSpPr>
            <a:stCxn id="25" idx="0"/>
            <a:endCxn id="8" idx="2"/>
          </p:cNvCxnSpPr>
          <p:nvPr/>
        </p:nvCxnSpPr>
        <p:spPr>
          <a:xfrm flipV="1">
            <a:off x="3618241" y="2647476"/>
            <a:ext cx="28962" cy="106945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6" idx="0"/>
            <a:endCxn id="7" idx="2"/>
          </p:cNvCxnSpPr>
          <p:nvPr/>
        </p:nvCxnSpPr>
        <p:spPr>
          <a:xfrm flipH="1" flipV="1">
            <a:off x="5827994" y="2647475"/>
            <a:ext cx="1797127" cy="106945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4" idx="2"/>
            <a:endCxn id="26" idx="0"/>
          </p:cNvCxnSpPr>
          <p:nvPr/>
        </p:nvCxnSpPr>
        <p:spPr>
          <a:xfrm flipH="1">
            <a:off x="7625121" y="2697576"/>
            <a:ext cx="14192" cy="101935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4" idx="1"/>
            <a:endCxn id="25" idx="0"/>
          </p:cNvCxnSpPr>
          <p:nvPr/>
        </p:nvCxnSpPr>
        <p:spPr>
          <a:xfrm flipH="1">
            <a:off x="3618241" y="2513879"/>
            <a:ext cx="3464220" cy="120305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9491418" y="4840609"/>
            <a:ext cx="2531164" cy="176794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SComm ITC</a:t>
            </a:r>
            <a:endParaRPr lang="en-US" sz="4800" b="1" dirty="0"/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3618239" y="3987580"/>
            <a:ext cx="1" cy="2203242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3323062" y="6309070"/>
            <a:ext cx="538713" cy="29948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HH</a:t>
            </a:r>
            <a:endParaRPr lang="en-US" sz="1100" dirty="0"/>
          </a:p>
        </p:txBody>
      </p:sp>
      <p:cxnSp>
        <p:nvCxnSpPr>
          <p:cNvPr id="50" name="Straight Connector 49"/>
          <p:cNvCxnSpPr/>
          <p:nvPr/>
        </p:nvCxnSpPr>
        <p:spPr>
          <a:xfrm flipV="1">
            <a:off x="7611868" y="4033929"/>
            <a:ext cx="1" cy="2195385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/>
          <p:cNvSpPr/>
          <p:nvPr/>
        </p:nvSpPr>
        <p:spPr>
          <a:xfrm>
            <a:off x="7402129" y="5996539"/>
            <a:ext cx="538713" cy="29948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HH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7334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9625" y="967655"/>
            <a:ext cx="1216152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61" y="1223493"/>
            <a:ext cx="4153557" cy="5514450"/>
          </a:xfrm>
          <a:prstGeom prst="rect">
            <a:avLst/>
          </a:prstGeom>
        </p:spPr>
      </p:pic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800640071"/>
              </p:ext>
            </p:extLst>
          </p:nvPr>
        </p:nvGraphicFramePr>
        <p:xfrm>
          <a:off x="4860758" y="1848050"/>
          <a:ext cx="6833938" cy="3975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4749422" y="1146492"/>
            <a:ext cx="57608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Dhaka-Benapole Backbone path Quarterly MTTR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173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1822" y="867359"/>
            <a:ext cx="2849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ITC Device Details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506359"/>
              </p:ext>
            </p:extLst>
          </p:nvPr>
        </p:nvGraphicFramePr>
        <p:xfrm>
          <a:off x="1492139" y="1537813"/>
          <a:ext cx="708397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8429"/>
                <a:gridCol w="1614309"/>
                <a:gridCol w="20412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Device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Model 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Tejas</a:t>
                      </a:r>
                      <a:r>
                        <a:rPr lang="en-US" b="1" dirty="0" smtClean="0"/>
                        <a:t> SDH MUX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 Pcs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Huawei</a:t>
                      </a:r>
                      <a:r>
                        <a:rPr lang="en-US" b="1" baseline="0" dirty="0" smtClean="0"/>
                        <a:t> DWDM MUX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OSN 8800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Pcs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91822" y="3320197"/>
            <a:ext cx="2602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Device Capacity</a:t>
            </a:r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331122"/>
              </p:ext>
            </p:extLst>
          </p:nvPr>
        </p:nvGraphicFramePr>
        <p:xfrm>
          <a:off x="1410324" y="4119610"/>
          <a:ext cx="7136910" cy="1335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8455"/>
                <a:gridCol w="3568455"/>
              </a:tblGrid>
              <a:tr h="445264">
                <a:tc>
                  <a:txBody>
                    <a:bodyPr/>
                    <a:lstStyle/>
                    <a:p>
                      <a:r>
                        <a:rPr lang="en-US" dirty="0" smtClean="0"/>
                        <a:t>Device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Capacity</a:t>
                      </a:r>
                      <a:endParaRPr lang="en-US" dirty="0"/>
                    </a:p>
                  </a:txBody>
                  <a:tcPr/>
                </a:tc>
              </a:tr>
              <a:tr h="44526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Tejas-1600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320Gbps</a:t>
                      </a:r>
                      <a:r>
                        <a:rPr lang="en-US" baseline="0" dirty="0" smtClean="0"/>
                        <a:t> Each</a:t>
                      </a:r>
                      <a:endParaRPr lang="en-US" dirty="0"/>
                    </a:p>
                  </a:txBody>
                  <a:tcPr/>
                </a:tc>
              </a:tr>
              <a:tr h="44526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Huawei OSN 8800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800Gbps Each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436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2424" y="597387"/>
            <a:ext cx="60827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US" sz="2400" b="1" u="sng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 of core </a:t>
            </a: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pair with </a:t>
            </a: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TATA and Airtel:</a:t>
            </a:r>
            <a:endParaRPr lang="en-US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960762"/>
              </p:ext>
            </p:extLst>
          </p:nvPr>
        </p:nvGraphicFramePr>
        <p:xfrm>
          <a:off x="1242729" y="1585939"/>
          <a:ext cx="8161152" cy="2321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0384"/>
                <a:gridCol w="2720384"/>
                <a:gridCol w="2720384"/>
              </a:tblGrid>
              <a:tr h="3869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TATA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AIRTEL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698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SDH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</a:tr>
              <a:tr h="38698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DWDM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8698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</a:tr>
              <a:tr h="386986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Used Fiber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86986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Tested Fiber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02424" y="4072106"/>
            <a:ext cx="72181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Maximum Expandable</a:t>
            </a: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Capacity with TATA and Airtel:</a:t>
            </a:r>
            <a:endParaRPr lang="en-US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121489"/>
              </p:ext>
            </p:extLst>
          </p:nvPr>
        </p:nvGraphicFramePr>
        <p:xfrm>
          <a:off x="1241659" y="4697126"/>
          <a:ext cx="8268102" cy="1576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6034"/>
                <a:gridCol w="2756034"/>
                <a:gridCol w="2756034"/>
              </a:tblGrid>
              <a:tr h="3942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TATA(</a:t>
                      </a:r>
                      <a:r>
                        <a:rPr lang="en-US" dirty="0" err="1" smtClean="0"/>
                        <a:t>Gbps</a:t>
                      </a:r>
                      <a:r>
                        <a:rPr lang="en-US" dirty="0" smtClean="0"/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AIRTEL(</a:t>
                      </a:r>
                      <a:r>
                        <a:rPr lang="en-US" dirty="0" err="1" smtClean="0"/>
                        <a:t>Gbps</a:t>
                      </a:r>
                      <a:r>
                        <a:rPr lang="en-US" dirty="0" smtClean="0"/>
                        <a:t>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423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SDH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100.62</a:t>
                      </a:r>
                      <a:endParaRPr lang="en-US" dirty="0"/>
                    </a:p>
                  </a:txBody>
                  <a:tcPr/>
                </a:tc>
              </a:tr>
              <a:tr h="39423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DWDM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/>
                </a:tc>
              </a:tr>
              <a:tr h="39423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500.62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7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6639" y="751391"/>
            <a:ext cx="5693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Upstream Capacity with TATA and Bharti:</a:t>
            </a:r>
            <a:endParaRPr lang="en-US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730305"/>
              </p:ext>
            </p:extLst>
          </p:nvPr>
        </p:nvGraphicFramePr>
        <p:xfrm>
          <a:off x="1050223" y="1383809"/>
          <a:ext cx="8286282" cy="1572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141"/>
                <a:gridCol w="4143141"/>
              </a:tblGrid>
              <a:tr h="38494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Upstream Name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Capacity(</a:t>
                      </a:r>
                      <a:r>
                        <a:rPr lang="en-US" sz="2000" dirty="0" err="1" smtClean="0"/>
                        <a:t>Gbps</a:t>
                      </a:r>
                      <a:r>
                        <a:rPr lang="en-US" sz="2000" dirty="0" smtClean="0"/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6687">
                <a:tc>
                  <a:txBody>
                    <a:bodyPr/>
                    <a:lstStyle/>
                    <a:p>
                      <a:r>
                        <a:rPr lang="en-US" dirty="0" smtClean="0"/>
                        <a:t>TATA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365.230</a:t>
                      </a:r>
                      <a:endParaRPr lang="en-US" dirty="0"/>
                    </a:p>
                  </a:txBody>
                  <a:tcPr/>
                </a:tc>
              </a:tr>
              <a:tr h="384945">
                <a:tc>
                  <a:txBody>
                    <a:bodyPr/>
                    <a:lstStyle/>
                    <a:p>
                      <a:r>
                        <a:rPr lang="en-US" dirty="0" smtClean="0"/>
                        <a:t>Bharti Airtel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315.190</a:t>
                      </a:r>
                      <a:endParaRPr lang="en-US" dirty="0"/>
                    </a:p>
                  </a:txBody>
                  <a:tcPr/>
                </a:tc>
              </a:tr>
              <a:tr h="384945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680.420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805039" y="3215459"/>
            <a:ext cx="4880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Downstream Capacity Breakdown:</a:t>
            </a:r>
            <a:endParaRPr lang="en-US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787177"/>
              </p:ext>
            </p:extLst>
          </p:nvPr>
        </p:nvGraphicFramePr>
        <p:xfrm>
          <a:off x="1059847" y="3847876"/>
          <a:ext cx="8295908" cy="2504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7954"/>
                <a:gridCol w="4147954"/>
              </a:tblGrid>
              <a:tr h="41746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Client Name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Capacity(</a:t>
                      </a:r>
                      <a:r>
                        <a:rPr lang="en-US" sz="2000" dirty="0" err="1" smtClean="0"/>
                        <a:t>Gbps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</a:tr>
              <a:tr h="41746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Scomm</a:t>
                      </a:r>
                      <a:r>
                        <a:rPr lang="en-US" dirty="0" smtClean="0"/>
                        <a:t> IIG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454</a:t>
                      </a:r>
                      <a:endParaRPr lang="en-US" dirty="0"/>
                    </a:p>
                  </a:txBody>
                  <a:tcPr/>
                </a:tc>
              </a:tr>
              <a:tr h="417466">
                <a:tc>
                  <a:txBody>
                    <a:bodyPr/>
                    <a:lstStyle/>
                    <a:p>
                      <a:r>
                        <a:rPr lang="en-US" dirty="0" smtClean="0"/>
                        <a:t>Other IIG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217.45</a:t>
                      </a:r>
                      <a:endParaRPr lang="en-US" dirty="0"/>
                    </a:p>
                  </a:txBody>
                  <a:tcPr/>
                </a:tc>
              </a:tr>
              <a:tr h="417466">
                <a:tc>
                  <a:txBody>
                    <a:bodyPr/>
                    <a:lstStyle/>
                    <a:p>
                      <a:r>
                        <a:rPr lang="en-US" dirty="0" smtClean="0"/>
                        <a:t>Corporate IPLC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</a:tr>
              <a:tr h="417466">
                <a:tc>
                  <a:txBody>
                    <a:bodyPr/>
                    <a:lstStyle/>
                    <a:p>
                      <a:r>
                        <a:rPr lang="en-US" dirty="0" smtClean="0"/>
                        <a:t>IGW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1.085</a:t>
                      </a:r>
                      <a:endParaRPr lang="en-US" dirty="0"/>
                    </a:p>
                  </a:txBody>
                  <a:tcPr/>
                </a:tc>
              </a:tr>
              <a:tr h="417466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672.785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194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9793" y="886144"/>
            <a:ext cx="47189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Other IIG Client BW Information:</a:t>
            </a:r>
            <a:endParaRPr lang="en-US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20757"/>
              </p:ext>
            </p:extLst>
          </p:nvPr>
        </p:nvGraphicFramePr>
        <p:xfrm>
          <a:off x="1261979" y="1720694"/>
          <a:ext cx="812800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Client Name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Capacity(</a:t>
                      </a:r>
                      <a:r>
                        <a:rPr lang="en-US" sz="2000" dirty="0" err="1" smtClean="0"/>
                        <a:t>Gbps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Aamra</a:t>
                      </a:r>
                      <a:r>
                        <a:rPr lang="en-US" dirty="0" smtClean="0"/>
                        <a:t> Technologies  Ltd.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Earth Telecommunication (Pvt.) Limited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Windstream Communication Ltd.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bdHUB</a:t>
                      </a:r>
                      <a:r>
                        <a:rPr lang="en-US" dirty="0" smtClean="0"/>
                        <a:t> Limited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Apple Communication Limited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Optimax</a:t>
                      </a:r>
                      <a:r>
                        <a:rPr lang="en-US" dirty="0" smtClean="0"/>
                        <a:t> Communication Ltd.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Virgo Communication Ltd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SkyTel</a:t>
                      </a:r>
                      <a:r>
                        <a:rPr lang="en-US" dirty="0" smtClean="0"/>
                        <a:t> Communications Ltd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Toron</a:t>
                      </a:r>
                      <a:r>
                        <a:rPr lang="en-US" dirty="0" smtClean="0"/>
                        <a:t> Limited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32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413</Words>
  <Application>Microsoft Office PowerPoint</Application>
  <PresentationFormat>Widescreen</PresentationFormat>
  <Paragraphs>220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Summit Communications Ltd.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Network Diagram: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Summit Communications Ltd.</dc:title>
  <dc:creator>Md Samsudduha Sampad/Gateway Operations SComm</dc:creator>
  <cp:lastModifiedBy>Md Samsudduha Sampad/Gateway Operations SComm</cp:lastModifiedBy>
  <cp:revision>87</cp:revision>
  <dcterms:created xsi:type="dcterms:W3CDTF">2021-11-02T04:28:15Z</dcterms:created>
  <dcterms:modified xsi:type="dcterms:W3CDTF">2021-11-03T12:46:16Z</dcterms:modified>
</cp:coreProperties>
</file>